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843666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physics#pid=68fb4bad1e46103c3b20938a#tid=6901acc72bf2270009e0856b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575304" y="5541264"/>
            <a:ext cx="5038344" cy="5394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高中物理 必修第二册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2697480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2697480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高中物理 必修第二册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df=d629d0d9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2697480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2697480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高中物理 必修第二册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00A0A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上分点1 对万有引力定律的理解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df=89d438c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2697480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2697480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高中物理 必修第二册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00A0A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上分点2 万有引力的计算</a:t>
            </a:r>
            <a:endParaRPr lang="en-US" sz="24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20_1#370cb3c04?vop=1&amp;pid=6d25ef1be&amp;color=0,0,0&amp;bt=1&amp;bbb=1&amp;hb=1"/>
          <p:cNvSpPr/>
          <p:nvPr/>
        </p:nvSpPr>
        <p:spPr>
          <a:xfrm>
            <a:off x="832104" y="1512000"/>
            <a:ext cx="10533888" cy="7575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牛顿在建立万有引力定律的过程中进行了著名的“月—地检验”.已知月地距离约为地球半径的60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倍，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若想检验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“使月球绕地球运动的力”与“使苹果落地的力”遵循同样的规律，</a:t>
            </a: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需要验证(</a:t>
            </a:r>
            <a:r>
              <a:rPr lang="en-US" altLang="zh-CN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dirty="0"/>
          </a:p>
        </p:txBody>
      </p:sp>
      <p:sp>
        <p:nvSpPr>
          <p:cNvPr id="3" name="QC_4_AN.21_1#370cb3c04.bracket?vop=1&amp;pid=6d25ef1be&amp;color=0,0,0&amp;vpa=7"/>
          <p:cNvSpPr/>
          <p:nvPr/>
        </p:nvSpPr>
        <p:spPr>
          <a:xfrm>
            <a:off x="9702260" y="1911224"/>
            <a:ext cx="3317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D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4_BD.20_2#370cb3c04.choices?vop=1&amp;pid=6d25ef1be&amp;color=0,0,0&amp;bbb=1"/>
              <p:cNvSpPr/>
              <p:nvPr/>
            </p:nvSpPr>
            <p:spPr>
              <a:xfrm>
                <a:off x="832104" y="2272031"/>
                <a:ext cx="10533888" cy="2268982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地球吸引苹果的力约为地球吸引月球的力的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60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地球吸引苹果的力约为地球吸引月球的力的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60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月球公转的加速度约为苹果落向地面加速度的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60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月球公转的加速度约为苹果落向地面加速度的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60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C_4_BD.20_2#370cb3c04.choices?vop=1&amp;pid=6d25ef1be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272031"/>
                <a:ext cx="10533888" cy="2268982"/>
              </a:xfrm>
              <a:prstGeom prst="rect">
                <a:avLst/>
              </a:prstGeom>
              <a:blipFill>
                <a:blip r:embed="rId3"/>
                <a:stretch>
                  <a:fillRect l="-1389" b="-349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AS.22_1#370cb3c04?vop=1&amp;pid=6d25ef1be&amp;color=0,0,0&amp;bbb=1&amp;hb=1"/>
              <p:cNvSpPr/>
              <p:nvPr/>
            </p:nvSpPr>
            <p:spPr>
              <a:xfrm>
                <a:off x="832104" y="4519931"/>
                <a:ext cx="10533888" cy="12192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【解析】根据万有引力定律和牛顿第二定律有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𝐺𝑀𝑚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𝑟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𝑚𝑎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，可得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𝐺𝑀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𝑟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∝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𝑟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，已知月地距离约为地球半径</a:t>
                </a:r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60倍，所以若想检验“使月球绕地球运动的力”与“使苹果落地的力”遵循同样的规律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，需要验证月</a:t>
                </a:r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球公转的加速度约为苹果落向地面加速度的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60</m:t>
                            </m:r>
                          </m:e>
                          <m:sup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，故D正确.</a:t>
                </a:r>
                <a:endParaRPr lang="en-US" altLang="zh-CN" dirty="0"/>
              </a:p>
            </p:txBody>
          </p:sp>
        </mc:Choice>
        <mc:Fallback>
          <p:sp>
            <p:nvSpPr>
              <p:cNvPr id="5" name="QC_4_AS.22_1#370cb3c04?vop=1&amp;pid=6d25ef1be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4519931"/>
                <a:ext cx="10533888" cy="1219200"/>
              </a:xfrm>
              <a:prstGeom prst="rect">
                <a:avLst/>
              </a:prstGeom>
              <a:blipFill>
                <a:blip r:embed="rId4"/>
                <a:stretch>
                  <a:fillRect l="-1389" t="-500" r="-521" b="-700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23_1#0ef938528?vop=1&amp;pid=6d25ef1be&amp;color=0,0,0&amp;bt=1&amp;bbb=1&amp;hb=1"/>
              <p:cNvSpPr/>
              <p:nvPr/>
            </p:nvSpPr>
            <p:spPr>
              <a:xfrm>
                <a:off x="832104" y="1512000"/>
                <a:ext cx="10533888" cy="6813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9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如图所示，海王星绕太阳沿椭圆轨道运动，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为近日点，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𝑄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为远日点，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𝑁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为轨道短轴的两个端点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.若</a:t>
                </a:r>
              </a:p>
              <a:p>
                <a:pPr latinLnBrk="1">
                  <a:lnSpc>
                    <a:spcPts val="27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只考虑海王星和太阳之间的相互作用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，则海王星在从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𝑄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经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到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的过程中(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4_BD.23_1#0ef938528?vop=1&amp;pid=6d25ef1be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681355"/>
              </a:xfrm>
              <a:prstGeom prst="rect">
                <a:avLst/>
              </a:prstGeom>
              <a:blipFill>
                <a:blip r:embed="rId3"/>
                <a:stretch>
                  <a:fillRect l="-1389" t="-3571" r="-289" b="-2142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24_1#0ef938528.bracket?vop=1&amp;pid=6d25ef1be&amp;color=0,0,0&amp;vpa=8"/>
          <p:cNvSpPr/>
          <p:nvPr/>
        </p:nvSpPr>
        <p:spPr>
          <a:xfrm>
            <a:off x="8153240" y="1870013"/>
            <a:ext cx="331788" cy="3157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7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D</a:t>
            </a:r>
            <a:endParaRPr lang="en-US" altLang="zh-CN" dirty="0"/>
          </a:p>
        </p:txBody>
      </p:sp>
      <p:pic>
        <p:nvPicPr>
          <p:cNvPr id="4" name="QC_4_BD.23_2#0ef938528?htil=2&amp;vop=1&amp;pid=6d25ef1be&amp;color=0,0,0&amp;tib=255,255,255&amp;hs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427464" y="2003490"/>
            <a:ext cx="1947672" cy="1197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BD.23_3#0ef938528.choices?htil=2&amp;vop=1&amp;pid=6d25ef1be&amp;color=0,0,0&amp;bbb=1&amp;hb=1&amp;hs=1"/>
              <p:cNvSpPr/>
              <p:nvPr/>
            </p:nvSpPr>
            <p:spPr>
              <a:xfrm>
                <a:off x="832104" y="2199832"/>
                <a:ext cx="8503920" cy="183680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9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海王星的加速度逐渐减小</a:t>
                </a:r>
                <a:endParaRPr lang="en-US" altLang="zh-CN" sz="1800" dirty="0"/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海王星的速度逐渐减小</a:t>
                </a:r>
                <a:endParaRPr lang="en-US" altLang="zh-CN" sz="1800" dirty="0"/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在海王星从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𝑄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点和从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点的过程中，所用时间相同</a:t>
                </a:r>
                <a:endParaRPr lang="en-US" altLang="zh-CN" sz="1800" dirty="0"/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若海王星和地球绕太阳运行的椭圆轨道的半长轴之比为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，则海王星的运行周期为</a:t>
                </a:r>
              </a:p>
              <a:p>
                <a:pPr latinLnBrk="1">
                  <a:lnSpc>
                    <a:spcPts val="3200"/>
                  </a:lnSpc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e>
                      <m:sup>
                        <m:f>
                          <m:f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num>
                          <m:den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年</a:t>
                </a:r>
                <a:endParaRPr lang="en-US" altLang="zh-CN" dirty="0"/>
              </a:p>
            </p:txBody>
          </p:sp>
        </mc:Choice>
        <mc:Fallback>
          <p:sp>
            <p:nvSpPr>
              <p:cNvPr id="5" name="QC_4_BD.23_3#0ef938528.choices?htil=2&amp;vop=1&amp;pid=6d25ef1be&amp;color=0,0,0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199832"/>
                <a:ext cx="8503920" cy="1836801"/>
              </a:xfrm>
              <a:prstGeom prst="rect">
                <a:avLst/>
              </a:prstGeom>
              <a:blipFill>
                <a:blip r:embed="rId5"/>
                <a:stretch>
                  <a:fillRect l="-1720" t="-1329" r="-1362" b="-764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4_AS.25_1#0ef938528?vop=1&amp;pid=6d25ef1be&amp;color=0,0,0&amp;bbb=1&amp;hb=1&amp;hs=1"/>
              <p:cNvSpPr/>
              <p:nvPr/>
            </p:nvSpPr>
            <p:spPr>
              <a:xfrm>
                <a:off x="832104" y="4039871"/>
                <a:ext cx="10533888" cy="196380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4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【解析】该过程中海王星与太阳之间的距离逐渐减小，由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𝐺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𝑀𝑚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𝑟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，可知海王星的加速度增</a:t>
                </a:r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大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、速度增大，因速度越来越大，海王星从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𝑄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点和从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点的过程中，所用时间不相同，故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A、</a:t>
                </a:r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、C错误；地球绕太阳的运行周期为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𝑇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年，设地球绕太阳运行的轨道半长轴为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，海王星绕太阳运行</a:t>
                </a: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的轨道半长轴为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、周期为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𝑇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，由开普勒第三定律可得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′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𝑇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′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𝑟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𝑇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e>
                      <m:sup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𝑇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，即海王星的运行周</a:t>
                </a:r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期为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e>
                      <m:sup>
                        <m:f>
                          <m:f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num>
                          <m:den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年，故D正确.</a:t>
                </a:r>
                <a:endParaRPr lang="en-US" altLang="zh-CN" dirty="0"/>
              </a:p>
            </p:txBody>
          </p:sp>
        </mc:Choice>
        <mc:Fallback>
          <p:sp>
            <p:nvSpPr>
              <p:cNvPr id="6" name="QC_4_AS.25_1#0ef938528?vop=1&amp;pid=6d25ef1be&amp;color=0,0,0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4039871"/>
                <a:ext cx="10533888" cy="1963801"/>
              </a:xfrm>
              <a:prstGeom prst="rect">
                <a:avLst/>
              </a:prstGeom>
              <a:blipFill>
                <a:blip r:embed="rId6"/>
                <a:stretch>
                  <a:fillRect l="-1389" r="-1331" b="-714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6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4_BD.26_1#e1a6c64c9?htil=3&amp;vop=1&amp;pid=6d25ef1be&amp;color=0,0,0&amp;tib=255,255,255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614051" y="1594296"/>
            <a:ext cx="1700784" cy="1124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4_BD.26_2#e1a6c64c9?htil=3&amp;vop=1&amp;pid=6d25ef1be&amp;color=0,0,0&amp;bt=1&amp;bbb=1&amp;hb=1&amp;hs=1"/>
              <p:cNvSpPr/>
              <p:nvPr/>
            </p:nvSpPr>
            <p:spPr>
              <a:xfrm>
                <a:off x="832104" y="1512000"/>
                <a:ext cx="8750808" cy="11893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如图，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两球由同种均质材料组成，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的半径为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的半径的2倍，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两球间的万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有引力大小为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球中心的一部分、半径和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球半径相等，则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间的万有引力大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小为(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3" name="QC_4_BD.26_2#e1a6c64c9?htil=3&amp;vop=1&amp;pid=6d25ef1be&amp;color=0,0,0&amp;bt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8750808" cy="1189355"/>
              </a:xfrm>
              <a:prstGeom prst="rect">
                <a:avLst/>
              </a:prstGeom>
              <a:blipFill>
                <a:blip r:embed="rId4"/>
                <a:stretch>
                  <a:fillRect l="-1672" r="-906" b="-1230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C_4_AN.27_1#e1a6c64c9.bracket?vop=1&amp;pid=6d25ef1be&amp;color=0,0,0&amp;vpa=9"/>
          <p:cNvSpPr/>
          <p:nvPr/>
        </p:nvSpPr>
        <p:spPr>
          <a:xfrm>
            <a:off x="1472660" y="2336865"/>
            <a:ext cx="3317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C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BD.26_3#e1a6c64c9.choices?htil=3&amp;vop=1&amp;pid=6d25ef1be&amp;color=0,0,0&amp;bbb=1&amp;hs=1"/>
              <p:cNvSpPr/>
              <p:nvPr/>
            </p:nvSpPr>
            <p:spPr>
              <a:xfrm>
                <a:off x="832104" y="2707832"/>
                <a:ext cx="8750808" cy="52597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500"/>
                  </a:lnSpc>
                  <a:tabLst>
                    <a:tab pos="2235327" algn="l"/>
                    <a:tab pos="4432554" algn="l"/>
                    <a:tab pos="6642481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16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C_4_BD.26_3#e1a6c64c9.choices?htil=3&amp;vop=1&amp;pid=6d25ef1be&amp;color=0,0,0&amp;bb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707832"/>
                <a:ext cx="8750808" cy="525971"/>
              </a:xfrm>
              <a:prstGeom prst="rect">
                <a:avLst/>
              </a:prstGeom>
              <a:blipFill>
                <a:blip r:embed="rId5"/>
                <a:stretch>
                  <a:fillRect l="-1672" b="-162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4_AS.28_1#e1a6c64c9?vop=1&amp;pid=6d25ef1be&amp;color=0,0,0&amp;bbb=1&amp;hb=1&amp;hs=1"/>
              <p:cNvSpPr/>
              <p:nvPr/>
            </p:nvSpPr>
            <p:spPr>
              <a:xfrm>
                <a:off x="832104" y="3244725"/>
                <a:ext cx="10533888" cy="152292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【解析】设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球质量为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𝜌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可知，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球质量为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8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的质量为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，根据万有引力定律可</a:t>
                </a:r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得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间的万有引力大小为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𝐺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⋅8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d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3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𝑅</m:t>
                                </m:r>
                              </m:e>
                            </m:d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𝐺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𝑚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𝑅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间的万有引力大小为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𝐺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𝑚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d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3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𝑅</m:t>
                                </m:r>
                              </m:e>
                            </m:d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𝐺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𝑚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𝑅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</a:p>
              <a:p>
                <a:pPr latinLnBrk="1">
                  <a:lnSpc>
                    <a:spcPts val="43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，故C正确.</a:t>
                </a:r>
                <a:endParaRPr lang="en-US" altLang="zh-CN" dirty="0"/>
              </a:p>
            </p:txBody>
          </p:sp>
        </mc:Choice>
        <mc:Fallback>
          <p:sp>
            <p:nvSpPr>
              <p:cNvPr id="6" name="QC_4_AS.28_1#e1a6c64c9?vop=1&amp;pid=6d25ef1be&amp;color=0,0,0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244725"/>
                <a:ext cx="10533888" cy="1522921"/>
              </a:xfrm>
              <a:prstGeom prst="rect">
                <a:avLst/>
              </a:prstGeom>
              <a:blipFill>
                <a:blip r:embed="rId6"/>
                <a:stretch>
                  <a:fillRect l="-1389" r="-1331" b="-560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29_1#6d53ad3db?vop=1&amp;pid=6d25ef1be&amp;color=0,0,0&amp;bt=1&amp;bbb=1&amp;hb=1"/>
              <p:cNvSpPr/>
              <p:nvPr/>
            </p:nvSpPr>
            <p:spPr>
              <a:xfrm>
                <a:off x="832104" y="1512000"/>
                <a:ext cx="10533888" cy="16084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4.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假设月球上存在一条贯穿月球球心的熔岩管隧道，隧道的两端开口，内部为真空，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长度为月球直径，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航天员在隧道内进行重力加速度的测量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.已知月球质量约为地球质量的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81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，月球半径约为地球半径的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，地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球表面的重力加速度为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.假设月球为质量分布均匀的球体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，已知质量分布均匀的球壳对壳内物体的引力为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零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.忽略自转的影响，重力等于物体受到的引力.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则下列说法正确的是(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4_BD.29_1#6d53ad3db?vop=1&amp;pid=6d25ef1be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1608455"/>
              </a:xfrm>
              <a:prstGeom prst="rect">
                <a:avLst/>
              </a:prstGeom>
              <a:blipFill>
                <a:blip r:embed="rId3"/>
                <a:stretch>
                  <a:fillRect l="-1389" r="-1100" b="-909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30_1#6d53ad3db.bracket?vop=1&amp;pid=6d25ef1be&amp;color=0,0,0&amp;vpa=10"/>
          <p:cNvSpPr/>
          <p:nvPr/>
        </p:nvSpPr>
        <p:spPr>
          <a:xfrm>
            <a:off x="7755985" y="2755965"/>
            <a:ext cx="3317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A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4_BD.29_2#6d53ad3db.choices?vop=1&amp;pid=6d25ef1be&amp;color=0,0,0&amp;bbb=1"/>
              <p:cNvSpPr/>
              <p:nvPr/>
            </p:nvSpPr>
            <p:spPr>
              <a:xfrm>
                <a:off x="832104" y="3129217"/>
                <a:ext cx="10533888" cy="16211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4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月球表面的重力加速度约为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16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可以在隧道内找到一个位置，其重力加速度大小等于地球重力加速度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隧道内某处到月球球心的距离越小，该处重力加速度越大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距月球表面高为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处的重力加速度与该处到月球球心的距离成正比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C_4_BD.29_2#6d53ad3db.choices?vop=1&amp;pid=6d25ef1be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129217"/>
                <a:ext cx="10533888" cy="1621155"/>
              </a:xfrm>
              <a:prstGeom prst="rect">
                <a:avLst/>
              </a:prstGeom>
              <a:blipFill>
                <a:blip r:embed="rId4"/>
                <a:stretch>
                  <a:fillRect l="-1389" b="-902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AS.31_1#6d53ad3db?vop=1&amp;pid=6d25ef1be&amp;color=0,0,0&amp;bt=1&amp;bbb=1&amp;hb=1"/>
              <p:cNvSpPr/>
              <p:nvPr/>
            </p:nvSpPr>
            <p:spPr>
              <a:xfrm>
                <a:off x="832104" y="1508760"/>
                <a:ext cx="10533888" cy="30848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4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【解析】由题干“忽略自转的影响，重力等于物体受到的引力”，地表处有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𝐺𝑀𝑚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𝑅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，可得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𝐺𝑀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𝑅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，同</a:t>
                </a:r>
              </a:p>
              <a:p>
                <a:pPr latinLnBrk="1">
                  <a:lnSpc>
                    <a:spcPts val="58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理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，月表处有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81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𝐺𝑀𝑚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′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lang="en-US" altLang="zh-CN" sz="1800" b="0" i="1" dirty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微软雅黑" pitchFamily="34" charset="-12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altLang="zh-CN" sz="1800" b="0" i="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lang="en-US" altLang="zh-CN" sz="1800" b="0" i="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4</m:t>
                                    </m:r>
                                  </m:den>
                                </m:f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𝑅</m:t>
                                </m:r>
                              </m:e>
                            </m:d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𝑔</m:t>
                        </m:r>
                      </m:e>
                      <m:sub>
                        <m:r>
                          <a:rPr lang="en-US" altLang="zh-CN" sz="1800" baseline="-10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月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𝑔</m:t>
                        </m:r>
                      </m:e>
                      <m:sub>
                        <m:r>
                          <a:rPr lang="en-US" altLang="zh-CN" sz="1800" baseline="-10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月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16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，故A正确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；由于质量分布均匀的球壳对球壳内部任意位置质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点的万有引力都为零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，则月球隧道内任意一点（到月球球心的距离为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）的重力加速度</a:t>
                </a:r>
              </a:p>
              <a:p>
                <a:pPr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𝑔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𝐺𝑀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′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𝑟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𝐺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⋅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den>
                        </m:f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𝑟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⋅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𝜌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𝑟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𝐺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𝜌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𝑔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成正比，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越小，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𝑔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越小，即隧道内任意一点的重力加速度都小于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16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B、C错误；距月球表面高为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处，有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𝐺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𝑀</m:t>
                            </m:r>
                          </m:e>
                          <m:sub>
                            <m:r>
                              <a:rPr lang="en-US" altLang="zh-CN" sz="1800" baseline="-100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月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″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altLang="zh-CN" sz="1800" b="0" i="1" dirty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微软雅黑" pitchFamily="34" charset="-12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1800" b="0" i="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𝑅</m:t>
                                    </m:r>
                                  </m:e>
                                  <m:sub>
                                    <m:r>
                                      <a:rPr lang="en-US" altLang="zh-CN" sz="1800" baseline="-1000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月</m:t>
                                    </m:r>
                                  </m:sub>
                                </m:s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+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h</m:t>
                                </m:r>
                              </m:e>
                            </m:d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″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𝑔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h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𝑔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h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𝐺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𝑀</m:t>
                            </m:r>
                          </m:e>
                          <m:sub>
                            <m:r>
                              <a:rPr lang="en-US" altLang="zh-CN" sz="1800" baseline="-100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月</m:t>
                            </m:r>
                          </m:sub>
                        </m:sSub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altLang="zh-CN" sz="1800" b="0" i="1" dirty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微软雅黑" pitchFamily="34" charset="-12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1800" b="0" i="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𝑅</m:t>
                                    </m:r>
                                  </m:e>
                                  <m:sub>
                                    <m:r>
                                      <a:rPr lang="en-US" altLang="zh-CN" sz="1800" baseline="-1000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月</m:t>
                                    </m:r>
                                  </m:sub>
                                </m:s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+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h</m:t>
                                </m:r>
                              </m:e>
                            </m:d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𝑔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h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𝑅</m:t>
                                </m:r>
                              </m:e>
                              <m:sub>
                                <m:r>
                                  <a:rPr lang="en-US" altLang="zh-CN" sz="1800" baseline="-1000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月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h</m:t>
                            </m:r>
                          </m:e>
                        </m:d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成反比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错误.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4_AS.31_1#6d53ad3db?vop=1&amp;pid=6d25ef1be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3084830"/>
              </a:xfrm>
              <a:prstGeom prst="rect">
                <a:avLst/>
              </a:prstGeom>
              <a:blipFill>
                <a:blip r:embed="rId3"/>
                <a:stretch>
                  <a:fillRect l="-1389" r="-2257" b="-434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32_1#feea24f51?vop=1&amp;pid=6d25ef1be&amp;color=0,0,0&amp;bt=1&amp;bbb=1&amp;hb=1"/>
              <p:cNvSpPr/>
              <p:nvPr/>
            </p:nvSpPr>
            <p:spPr>
              <a:xfrm>
                <a:off x="832104" y="1512000"/>
                <a:ext cx="10533888" cy="11893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5.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如图所示，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是一个半径为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𝑅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、质量为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的密度均匀球体的球心，现在其内以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为球心挖去一个半径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𝑅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的球，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𝑅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，并在空心球内某点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放置一个质量为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的质点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.若已知质量分布均匀的薄球壳对壳内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物体的引力为零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则剩余部分对该质点的万有引力(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4_BD.32_1#feea24f51?vop=1&amp;pid=6d25ef1be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1189355"/>
              </a:xfrm>
              <a:prstGeom prst="rect">
                <a:avLst/>
              </a:prstGeom>
              <a:blipFill>
                <a:blip r:embed="rId3"/>
                <a:stretch>
                  <a:fillRect l="-1389" r="-463" b="-1230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33_1#feea24f51.bracket?vop=1&amp;pid=6d25ef1be&amp;color=0,0,0&amp;vpa=11"/>
          <p:cNvSpPr/>
          <p:nvPr/>
        </p:nvSpPr>
        <p:spPr>
          <a:xfrm>
            <a:off x="6044660" y="2336865"/>
            <a:ext cx="3317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C</a:t>
            </a:r>
            <a:endParaRPr lang="en-US" altLang="zh-CN" dirty="0"/>
          </a:p>
        </p:txBody>
      </p:sp>
      <p:pic>
        <p:nvPicPr>
          <p:cNvPr id="4" name="QC_4_BD.32_2#feea24f51?htil=4&amp;vop=1&amp;pid=6d25ef1be&amp;color=0,0,0&amp;tib=255,255,255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909584" y="2834832"/>
            <a:ext cx="1554480" cy="1554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BD.32_3#feea24f51.choices?htil=4&amp;vop=1&amp;pid=6d25ef1be&amp;color=0,0,0&amp;bbb=1"/>
              <p:cNvSpPr/>
              <p:nvPr/>
            </p:nvSpPr>
            <p:spPr>
              <a:xfrm>
                <a:off x="832104" y="2707832"/>
                <a:ext cx="8897112" cy="16891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方向由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点指向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连线上某点（非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点）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方向由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点指向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大小为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𝐺𝑀𝑚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𝑅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大小为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𝐺𝑀𝑚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𝑅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C_4_BD.32_3#feea24f51.choices?htil=4&amp;vop=1&amp;pid=6d25ef1be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707832"/>
                <a:ext cx="8897112" cy="1689100"/>
              </a:xfrm>
              <a:prstGeom prst="rect">
                <a:avLst/>
              </a:prstGeom>
              <a:blipFill>
                <a:blip r:embed="rId5"/>
                <a:stretch>
                  <a:fillRect l="-1645" b="-505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4_AS.34_1#feea24f51?htil=5&amp;vop=1&amp;pid=6d25ef1be&amp;color=0,0,0&amp;tib=255,255,255&amp;hs=1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381355" y="1594296"/>
            <a:ext cx="1883664" cy="1883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4_AS.34_2#feea24f51?htil=5&amp;vop=1&amp;pid=6d25ef1be&amp;color=0,0,0&amp;bt=1&amp;bbb=1&amp;hb=1&amp;hs=1"/>
              <p:cNvSpPr/>
              <p:nvPr/>
            </p:nvSpPr>
            <p:spPr>
              <a:xfrm>
                <a:off x="832104" y="1512000"/>
                <a:ext cx="8558784" cy="209619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解析】先将大球补全</a:t>
                </a:r>
                <a:r>
                  <a:rPr lang="en-US" altLang="zh-CN" sz="18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通法攻略16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割补法计算万有引力）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，由题干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“质量分布均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匀的薄球壳对壳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内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物体的引力为零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”可知，大球对质点的引力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𝐹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等于以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为半径的实心球对质点的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引力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𝐹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的方向沿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，设均质球的密度为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𝜌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，则大球的质量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𝜌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𝑅</m:t>
                            </m:r>
                          </m:e>
                        </m:d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，以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为半径的实心球的质量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𝑀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𝜌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altLang="zh-CN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𝑂</m:t>
                                </m:r>
                              </m:e>
                              <m:sub>
                                <m:r>
                                  <a:rPr lang="en-US" altLang="zh-CN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𝑃</m:t>
                            </m:r>
                          </m:e>
                        </m:d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𝐹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𝐺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𝑀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num>
                      <m:den>
                        <m:sSup>
                          <m:sSup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altLang="zh-CN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altLang="zh-CN" b="0" i="1" dirty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微软雅黑" pitchFamily="34" charset="-12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b="0" i="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𝑂</m:t>
                                    </m:r>
                                  </m:e>
                                  <m:sub>
                                    <m:r>
                                      <a:rPr lang="en-US" altLang="zh-CN" b="0" i="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1</m:t>
                                    </m:r>
                                  </m:sub>
                                </m:sSub>
                                <m:r>
                                  <a:rPr lang="en-US" altLang="zh-CN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𝑃</m:t>
                                </m:r>
                              </m:e>
                            </m:d>
                          </m:e>
                          <m:sup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𝐺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𝜌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:endParaRPr lang="en-US" altLang="zh-CN" dirty="0"/>
              </a:p>
            </p:txBody>
          </p:sp>
        </mc:Choice>
        <mc:Fallback>
          <p:sp>
            <p:nvSpPr>
              <p:cNvPr id="3" name="QC_4_AS.34_2#feea24f51?htil=5&amp;vop=1&amp;pid=6d25ef1be&amp;color=0,0,0&amp;bt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8558784" cy="2096199"/>
              </a:xfrm>
              <a:prstGeom prst="rect">
                <a:avLst/>
              </a:prstGeom>
              <a:blipFill>
                <a:blip r:embed="rId4"/>
                <a:stretch>
                  <a:fillRect l="-1709" b="-232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4_AS.34_2#feea24f51?htil=5&amp;vop=1&amp;pid=6d25ef1be&amp;color=0,0,0&amp;bt=1&amp;bbb=1&amp;hb=1&amp;hs=1">
                <a:extLst>
                  <a:ext uri="{FF2B5EF4-FFF2-40B4-BE49-F238E27FC236}">
                    <a16:creationId xmlns:a16="http://schemas.microsoft.com/office/drawing/2014/main" id="{A479DB4E-A9F9-3377-9DD1-9A6500D48BCE}"/>
                  </a:ext>
                </a:extLst>
              </p:cNvPr>
              <p:cNvSpPr/>
              <p:nvPr/>
            </p:nvSpPr>
            <p:spPr>
              <a:xfrm>
                <a:off x="827992" y="3619375"/>
                <a:ext cx="10536017" cy="20561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同理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，被挖去的小球对质点的引力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𝐹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等于以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为半径的实心球对质点的引力，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𝐹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的方向沿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itchFamily="34" charset="0"/>
                  <a:ea typeface="微软雅黑" pitchFamily="34" charset="-122"/>
                  <a:cs typeface="微软雅黑" pitchFamily="34" charset="-120"/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为半径的实心球的质量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𝑀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𝜌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𝑂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𝑃</m:t>
                            </m:r>
                          </m:e>
                        </m:d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</a:p>
              <a:p>
                <a:pPr latinLnBrk="1">
                  <a:lnSpc>
                    <a:spcPts val="34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𝐹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𝐺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𝑀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altLang="zh-CN" sz="1800" b="0" i="1" dirty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微软雅黑" pitchFamily="34" charset="-12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1800" b="0" i="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𝑂</m:t>
                                    </m:r>
                                  </m:e>
                                  <m:sub>
                                    <m:r>
                                      <a:rPr lang="en-US" altLang="zh-CN" sz="1800" b="0" i="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2</m:t>
                                    </m:r>
                                  </m:sub>
                                </m:s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𝑃</m:t>
                                </m:r>
                              </m:e>
                            </m:d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𝐺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𝜌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.对质点受力分析，如图所示，易得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𝐹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𝐹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组成的矢</a:t>
                </a: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量三角形与三角形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相似，则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方向平行于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，有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𝐹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𝑂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𝑂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𝐹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𝑂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𝐺𝑀𝑚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𝑅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、B、D错误，C正确.</a:t>
                </a:r>
                <a:endParaRPr lang="en-US" altLang="zh-CN" dirty="0"/>
              </a:p>
            </p:txBody>
          </p:sp>
        </mc:Choice>
        <mc:Fallback>
          <p:sp>
            <p:nvSpPr>
              <p:cNvPr id="4" name="QC_4_AS.34_2#feea24f51?htil=5&amp;vop=1&amp;pid=6d25ef1be&amp;color=0,0,0&amp;bt=1&amp;bbb=1&amp;hb=1&amp;hs=1">
                <a:extLst>
                  <a:ext uri="{FF2B5EF4-FFF2-40B4-BE49-F238E27FC236}">
                    <a16:creationId xmlns:a16="http://schemas.microsoft.com/office/drawing/2014/main" id="{A479DB4E-A9F9-3377-9DD1-9A6500D48BC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7992" y="3619375"/>
                <a:ext cx="10536017" cy="2056130"/>
              </a:xfrm>
              <a:prstGeom prst="rect">
                <a:avLst/>
              </a:prstGeom>
              <a:blipFill>
                <a:blip r:embed="rId5"/>
                <a:stretch>
                  <a:fillRect l="-1389" b="-682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QC_4_AS.34_2#feea24f51?htil=5&amp;vop=1&amp;pid=6d25ef1be&amp;color=0,0,0&amp;bt=1&amp;bbb=1&amp;hb=1&amp;hs=1&amp;uw=1">
            <a:extLst>
              <a:ext uri="{FF2B5EF4-FFF2-40B4-BE49-F238E27FC236}">
                <a16:creationId xmlns:a16="http://schemas.microsoft.com/office/drawing/2014/main" id="{6727B1ED-F782-0C1D-BA96-AA6D59F80DBD}"/>
              </a:ext>
            </a:extLst>
          </p:cNvPr>
          <p:cNvSpPr/>
          <p:nvPr/>
        </p:nvSpPr>
        <p:spPr>
          <a:xfrm>
            <a:off x="1746504" y="1511777"/>
            <a:ext cx="1371664" cy="419545"/>
          </a:xfrm>
          <a:prstGeom prst="rect">
            <a:avLst/>
          </a:prstGeom>
          <a:solidFill>
            <a:schemeClr val="accent1">
              <a:alpha val="0"/>
            </a:schemeClr>
          </a:solidFill>
          <a:ln w="12700" cap="flat" cmpd="sng" algn="ctr">
            <a:solidFill>
              <a:srgbClr val="FFFFFF">
                <a:alpha val="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>
              <a:lnSpc>
                <a:spcPts val="3960"/>
              </a:lnSpc>
            </a:pP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r>
              <a:rPr kumimoji="0" lang="en-US" altLang="zh-CN" sz="1800" b="0" i="0" u="wavy" strike="noStrike" kern="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            </a:t>
            </a: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endParaRPr kumimoji="0" lang="en-US" altLang="zh-CN" sz="100" b="0" i="0" u="wavy" strike="noStrike" kern="0" cap="none" spc="-10300" normalizeH="0" baseline="0" noProof="0" dirty="0">
              <a:ln>
                <a:noFill/>
              </a:ln>
              <a:solidFill>
                <a:srgbClr val="00A0AF"/>
              </a:solidFill>
              <a:effectLst/>
              <a:uLnTx/>
              <a:uFill>
                <a:solidFill>
                  <a:srgbClr val="00A0AF"/>
                </a:solidFill>
              </a:uFill>
              <a:latin typeface="SimSun" panose="02010600030101010101" pitchFamily="2" charset="-122"/>
            </a:endParaRPr>
          </a:p>
        </p:txBody>
      </p:sp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&amp;si=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EX.35_1#feea24f51?vop=1&amp;pid=6d25ef1be&amp;color=0,0,0&amp;bt=1&amp;bbb=1&amp;hb=1"/>
          <p:cNvSpPr/>
          <p:nvPr/>
        </p:nvSpPr>
        <p:spPr>
          <a:xfrm>
            <a:off x="832104" y="1512000"/>
            <a:ext cx="10533888" cy="37039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方法总结</a:t>
            </a:r>
            <a:r>
              <a:rPr lang="en-US" altLang="zh-CN" sz="1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用“填补法”计算万有引力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1）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对于非对称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或不完整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）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的物体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通过填补后构成对称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完整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）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的物体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然后利用对称物体所满足</a:t>
            </a: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的物理规律进行求解的方法称为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填补法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”.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2）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计算一些不完整球体对球体外质点的万有引力时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常常采用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填补法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”.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3）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具体求解步骤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①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把从均匀球体上挖去的部分补上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②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计算完整球体对球体外质点的万有引力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③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计算补上部分对球体外质点的万有引力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</a:t>
            </a:r>
            <a:endParaRPr lang="en-US" altLang="zh-CN" sz="1800" dirty="0"/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④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两者之差即为所求球体剩余部分对球体外质点的万有引力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endParaRPr lang="en-US" altLang="zh-CN" dirty="0"/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#80b5252d7.fixed?pid=e5fa3affa&amp;color=255,240,0&amp;bbb=1"/>
          <p:cNvSpPr/>
          <p:nvPr/>
        </p:nvSpPr>
        <p:spPr>
          <a:xfrm>
            <a:off x="0" y="1618488"/>
            <a:ext cx="12188952" cy="896112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第七章</a:t>
            </a:r>
            <a:r>
              <a:rPr lang="en-US" altLang="zh-CN" sz="4400" b="1" i="0" dirty="0">
                <a:solidFill>
                  <a:srgbClr val="FFF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400" b="1" i="0" dirty="0">
                <a:solidFill>
                  <a:srgbClr val="FFF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万有引力与宇宙航行</a:t>
            </a:r>
            <a:endParaRPr lang="en-US" altLang="zh-CN" sz="4400" dirty="0"/>
          </a:p>
        </p:txBody>
      </p:sp>
      <p:sp>
        <p:nvSpPr>
          <p:cNvPr id="3" name="C_2_BD#80b5252d7.fixed?pid=e5fa3affa&amp;color=255,255,255&amp;bbb=1"/>
          <p:cNvSpPr/>
          <p:nvPr/>
        </p:nvSpPr>
        <p:spPr>
          <a:xfrm>
            <a:off x="0" y="2880360"/>
            <a:ext cx="12188952" cy="64922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4000"/>
              </a:lnSpc>
            </a:pPr>
            <a:r>
              <a:rPr lang="en-US" altLang="zh-CN" sz="3200" b="0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第2节</a:t>
            </a:r>
            <a:r>
              <a:rPr lang="en-US" altLang="zh-CN" sz="3200" b="0" i="0" dirty="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3200" b="0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万有引力定律</a:t>
            </a:r>
            <a:endParaRPr lang="en-US" altLang="zh-CN" sz="3200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_1#fe6784ce4?vop=1&amp;pid=d629d0d9d&amp;color=0,0,0&amp;bt=1&amp;bbb=1"/>
          <p:cNvSpPr/>
          <p:nvPr/>
        </p:nvSpPr>
        <p:spPr>
          <a:xfrm>
            <a:off x="832104" y="1508760"/>
            <a:ext cx="10533888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在科学的发展中，许多科学家作出了杰出的贡献，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下列叙述符合物理学史的是(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1800" dirty="0"/>
          </a:p>
        </p:txBody>
      </p:sp>
      <p:sp>
        <p:nvSpPr>
          <p:cNvPr id="3" name="QC_5_AN.2_1#fe6784ce4.bracket?vop=1&amp;pid=d629d0d9d&amp;color=0,0,0&amp;vpa=1"/>
          <p:cNvSpPr/>
          <p:nvPr/>
        </p:nvSpPr>
        <p:spPr>
          <a:xfrm>
            <a:off x="9091072" y="1504950"/>
            <a:ext cx="331788" cy="36334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C</a:t>
            </a:r>
            <a:endParaRPr lang="en-US" altLang="zh-CN" dirty="0"/>
          </a:p>
        </p:txBody>
      </p:sp>
      <p:sp>
        <p:nvSpPr>
          <p:cNvPr id="4" name="QC_5_BD.1_2#fe6784ce4.choices?vop=1&amp;pid=d629d0d9d&amp;color=0,0,0&amp;bbb=1"/>
          <p:cNvSpPr/>
          <p:nvPr/>
        </p:nvSpPr>
        <p:spPr>
          <a:xfrm>
            <a:off x="832104" y="1922780"/>
            <a:ext cx="10533888" cy="16084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开普勒发现了万有引力定律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牛顿通过计算求出了引力常量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卡文迪什通过扭秤实验测出了引力常量</a:t>
            </a:r>
            <a:endParaRPr lang="en-US" altLang="zh-CN" sz="1800" dirty="0"/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哈雷提出了月—地检验，证明了万有引力定律的正确性</a:t>
            </a:r>
            <a:endParaRPr lang="en-US" altLang="zh-CN" sz="1800" dirty="0"/>
          </a:p>
        </p:txBody>
      </p:sp>
      <p:sp>
        <p:nvSpPr>
          <p:cNvPr id="5" name="QC_5_AS.3_1#fe6784ce4?vop=1&amp;pid=d629d0d9d&amp;color=0,0,0&amp;bbb=1&amp;hb=1"/>
          <p:cNvSpPr/>
          <p:nvPr/>
        </p:nvSpPr>
        <p:spPr>
          <a:xfrm>
            <a:off x="832104" y="3573780"/>
            <a:ext cx="10533888" cy="7734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【解析】牛顿发现了万有引力定律，故A错误；卡文迪什通过扭秤实验测出了引力常量，故B错误，C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正确；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牛顿提出了月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—地检验，得出天上和地面引力遵循相同规律，证明了万有引力定律的正确性，故D错误.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4_1#f4a8087d6?vop=1&amp;pid=d629d0d9d&amp;color=0,0,0&amp;bt=1&amp;bbb=1"/>
              <p:cNvSpPr/>
              <p:nvPr/>
            </p:nvSpPr>
            <p:spPr>
              <a:xfrm>
                <a:off x="832104" y="1508760"/>
                <a:ext cx="10533888" cy="50101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多选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）对于万有引力定律的表达式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𝐺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𝑚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𝑚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𝑟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下列说法正确的是(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" name="QC_5_BD.4_1#f4a8087d6?vop=1&amp;pid=d629d0d9d&amp;color=0,0,0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501015"/>
              </a:xfrm>
              <a:prstGeom prst="rect">
                <a:avLst/>
              </a:prstGeom>
              <a:blipFill>
                <a:blip r:embed="rId3"/>
                <a:stretch>
                  <a:fillRect l="-1389" b="-1585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5_1#f4a8087d6.bracket?vop=1&amp;pid=d629d0d9d&amp;color=0,0,0&amp;vpa=2&amp;bbb=1"/>
          <p:cNvSpPr/>
          <p:nvPr/>
        </p:nvSpPr>
        <p:spPr>
          <a:xfrm>
            <a:off x="8185690" y="1714563"/>
            <a:ext cx="496888" cy="26809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2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AC</a:t>
            </a:r>
            <a:endParaRPr lang="en-US" altLang="zh-CN" dirty="0">
              <a:solidFill>
                <a:srgbClr val="FF0000"/>
              </a:solidFill>
            </a:endParaRPr>
          </a:p>
        </p:txBody>
      </p:sp>
      <p:sp>
        <p:nvSpPr>
          <p:cNvPr id="4" name="QC_5_BD.4_2#f4a8087d6.choices?vop=1&amp;pid=d629d0d9d&amp;color=0,0,0&amp;bbb=1"/>
          <p:cNvSpPr/>
          <p:nvPr/>
        </p:nvSpPr>
        <p:spPr>
          <a:xfrm>
            <a:off x="832104" y="2017585"/>
            <a:ext cx="10533888" cy="16084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牛顿推理万有引力定律的过程用到了牛顿运动定律</a:t>
            </a:r>
            <a:endParaRPr lang="en-US" altLang="zh-CN" sz="1800" dirty="0">
              <a:solidFill>
                <a:srgbClr val="000000"/>
              </a:solidFill>
            </a:endParaRPr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当物体间的距离趋近于0时，物体间的万有引力无穷大</a:t>
            </a:r>
            <a:endParaRPr lang="en-US" altLang="zh-CN" sz="1800" dirty="0">
              <a:solidFill>
                <a:srgbClr val="000000"/>
              </a:solidFill>
            </a:endParaRPr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两物体对彼此的万有引力总是大小相等</a:t>
            </a:r>
            <a:endParaRPr lang="en-US" altLang="zh-CN" sz="1800" dirty="0">
              <a:solidFill>
                <a:srgbClr val="000000"/>
              </a:solidFill>
            </a:endParaRP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只有天体间存在万有引力，人与人之间不存在万有引力</a:t>
            </a:r>
            <a:endParaRPr lang="en-US" altLang="zh-CN" sz="1800" dirty="0">
              <a:solidFill>
                <a:srgbClr val="000000"/>
              </a:solidFill>
            </a:endParaRPr>
          </a:p>
        </p:txBody>
      </p:sp>
      <p:sp>
        <p:nvSpPr>
          <p:cNvPr id="5" name="QC_5_AS.6_1#f4a8087d6?vop=1&amp;pid=d629d0d9d&amp;color=0,0,0&amp;bbb=1&amp;hb=1"/>
          <p:cNvSpPr/>
          <p:nvPr/>
        </p:nvSpPr>
        <p:spPr>
          <a:xfrm>
            <a:off x="832104" y="3664775"/>
            <a:ext cx="10533888" cy="1192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【解析】牛顿推理万有引力定律的过程用到了牛顿运动定律，故A正确；当物体间的距离趋近于0时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，万</a:t>
            </a: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有引力定律不再适用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，故B错误；两物体对彼此的万有引力是相互作用力，总是大小相等，方向相反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，故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正确；任何两物体之间都存在万有引力，故D错误.</a:t>
            </a:r>
            <a:endParaRPr lang="en-US" altLang="zh-CN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EX.7_1#f4a8087d6?vop=1&amp;pid=d629d0d9d&amp;color=0,0,0&amp;bt=1&amp;bbb=1&amp;hb=1"/>
          <p:cNvSpPr/>
          <p:nvPr/>
        </p:nvSpPr>
        <p:spPr>
          <a:xfrm>
            <a:off x="832104" y="1512000"/>
            <a:ext cx="10533888" cy="20275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知识拓展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（1）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任何有质量的客观存在的物体间都有万有引力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2）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两物体间的万有引力只与它们本身的质量和它们之间的距离有关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而与物体所在空间的性质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是否</a:t>
            </a: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受到其他外力等无关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3）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万有引力定律只适用于可看成质点的两物体间的相互作用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当两物体间距很小时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万有引力定律就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不再适用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endParaRPr lang="en-US" altLang="zh-CN" dirty="0"/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8_1#674fccbe6?vop=1&amp;pid=89d438cba&amp;color=0,0,0&amp;bt=1&amp;bbb=1&amp;hb=1"/>
              <p:cNvSpPr/>
              <p:nvPr/>
            </p:nvSpPr>
            <p:spPr>
              <a:xfrm>
                <a:off x="832104" y="1512000"/>
                <a:ext cx="10533888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已知地球质量为某行星质量的144倍，地球半径为该行星半径的3倍，忽略星球自转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，一辆车在地球表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面所受引力大小为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600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N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则其在该行星表面所受引力大小为(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5_BD.8_1#674fccbe6?vop=1&amp;pid=89d438cba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770255"/>
              </a:xfrm>
              <a:prstGeom prst="rect">
                <a:avLst/>
              </a:prstGeom>
              <a:blipFill>
                <a:blip r:embed="rId3"/>
                <a:stretch>
                  <a:fillRect l="-1389" r="-579" b="-1904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9_1#674fccbe6.bracket?vop=1&amp;pid=89d438cba&amp;color=0,0,0&amp;vpa=3"/>
          <p:cNvSpPr/>
          <p:nvPr/>
        </p:nvSpPr>
        <p:spPr>
          <a:xfrm>
            <a:off x="7267035" y="1917765"/>
            <a:ext cx="3317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C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BD.8_2#674fccbe6.choices?vop=1&amp;pid=89d438cba&amp;color=0,0,0&amp;bbb=1"/>
              <p:cNvSpPr/>
              <p:nvPr/>
            </p:nvSpPr>
            <p:spPr>
              <a:xfrm>
                <a:off x="832104" y="2324990"/>
                <a:ext cx="10533888" cy="35623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200"/>
                  </a:lnSpc>
                  <a:tabLst>
                    <a:tab pos="2735072" algn="l"/>
                    <a:tab pos="5432044" algn="l"/>
                    <a:tab pos="8141716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200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N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150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N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100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N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50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N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C_5_BD.8_2#674fccbe6.choices?vop=1&amp;pid=89d438cba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324990"/>
                <a:ext cx="10533888" cy="356235"/>
              </a:xfrm>
              <a:prstGeom prst="rect">
                <a:avLst/>
              </a:prstGeom>
              <a:blipFill>
                <a:blip r:embed="rId4"/>
                <a:stretch>
                  <a:fillRect l="-1389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AS.10_1#674fccbe6?vop=1&amp;pid=89d438cba&amp;color=0,0,0&amp;bbb=1&amp;hb=1"/>
              <p:cNvSpPr/>
              <p:nvPr/>
            </p:nvSpPr>
            <p:spPr>
              <a:xfrm>
                <a:off x="832104" y="2685607"/>
                <a:ext cx="10533888" cy="10033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4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【解析】忽略星球自转，设地球质量为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𝑀</m:t>
                        </m:r>
                      </m:e>
                      <m:sub>
                        <m:r>
                          <a:rPr lang="en-US" altLang="zh-CN" sz="1800" baseline="-10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地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，地球半径为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𝑅</m:t>
                        </m:r>
                      </m:e>
                      <m:sub>
                        <m:r>
                          <a:rPr lang="en-US" altLang="zh-CN" sz="1800" baseline="-10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地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，该行星质量为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𝑀</m:t>
                        </m:r>
                      </m:e>
                      <m:sub>
                        <m:r>
                          <a:rPr lang="en-US" altLang="zh-CN" sz="1800" baseline="-10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星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，该行星半径为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e>
                      <m:sub>
                        <m:r>
                          <a:rPr lang="en-US" altLang="zh-CN" sz="1800" baseline="-10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星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，车的</a:t>
                </a:r>
              </a:p>
              <a:p>
                <a:pPr latinLnBrk="1">
                  <a:lnSpc>
                    <a:spcPts val="45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质量为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，由万有引力定律可知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𝐹</m:t>
                        </m:r>
                      </m:e>
                      <m:sub>
                        <m:r>
                          <a:rPr lang="en-US" altLang="zh-CN" baseline="-10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地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𝐺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𝑀</m:t>
                            </m:r>
                          </m:e>
                          <m:sub>
                            <m:r>
                              <a:rPr lang="en-US" altLang="zh-CN" baseline="-100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地</m:t>
                            </m:r>
                          </m:sub>
                        </m:s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num>
                      <m:den>
                        <m:sSubSup>
                          <m:sSubSupPr>
                            <m:ctrlPr>
                              <a:rPr lang="en-US" altLang="zh-CN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𝑅</m:t>
                            </m:r>
                          </m:e>
                          <m:sub>
                            <m:r>
                              <a:rPr lang="en-US" altLang="zh-CN" baseline="-100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地</m:t>
                            </m:r>
                          </m:sub>
                          <m:sup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600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N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𝐹</m:t>
                        </m:r>
                      </m:e>
                      <m:sub>
                        <m:r>
                          <a:rPr lang="en-US" altLang="zh-CN" baseline="-10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星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𝐺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𝑀</m:t>
                            </m:r>
                          </m:e>
                          <m:sub>
                            <m:r>
                              <a:rPr lang="en-US" altLang="zh-CN" baseline="-100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星</m:t>
                            </m:r>
                          </m:sub>
                        </m:s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num>
                      <m:den>
                        <m:sSubSup>
                          <m:sSubSupPr>
                            <m:ctrlPr>
                              <a:rPr lang="en-US" altLang="zh-CN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𝑟</m:t>
                            </m:r>
                          </m:e>
                          <m:sub>
                            <m:r>
                              <a:rPr lang="en-US" altLang="zh-CN" baseline="-100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星</m:t>
                            </m:r>
                          </m:sub>
                          <m:sup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den>
                    </m:f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，代入数据解得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𝐹</m:t>
                        </m:r>
                      </m:e>
                      <m:sub>
                        <m:r>
                          <a:rPr lang="en-US" altLang="zh-CN" baseline="-10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星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=100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N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，故C正确.</a:t>
                </a:r>
                <a:endParaRPr lang="en-US" altLang="zh-CN" dirty="0"/>
              </a:p>
            </p:txBody>
          </p:sp>
        </mc:Choice>
        <mc:Fallback>
          <p:sp>
            <p:nvSpPr>
              <p:cNvPr id="5" name="QC_5_AS.10_1#674fccbe6?vop=1&amp;pid=89d438cba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685607"/>
                <a:ext cx="10533888" cy="1003300"/>
              </a:xfrm>
              <a:prstGeom prst="rect">
                <a:avLst/>
              </a:prstGeom>
              <a:blipFill>
                <a:blip r:embed="rId5"/>
                <a:stretch>
                  <a:fillRect l="-1389" r="-4051" b="-243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11_1#49788b2c4?vop=1&amp;pid=89d438cba&amp;color=0,0,0&amp;bt=1&amp;bbb=1"/>
              <p:cNvSpPr/>
              <p:nvPr/>
            </p:nvSpPr>
            <p:spPr>
              <a:xfrm>
                <a:off x="832104" y="1508761"/>
                <a:ext cx="10533888" cy="47783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4.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要使两个可视为质点的物体间的万有引力减小到原来的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以下做法错误的是(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" name="QC_5_BD.11_1#49788b2c4?vop=1&amp;pid=89d438cba&amp;color=0,0,0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1"/>
                <a:ext cx="10533888" cy="477838"/>
              </a:xfrm>
              <a:prstGeom prst="rect">
                <a:avLst/>
              </a:prstGeom>
              <a:blipFill>
                <a:blip r:embed="rId3"/>
                <a:stretch>
                  <a:fillRect l="-1389" b="-1794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12_1#49788b2c4.bracket?vop=1&amp;pid=89d438cba&amp;color=0,0,0&amp;vpa=4"/>
          <p:cNvSpPr/>
          <p:nvPr/>
        </p:nvSpPr>
        <p:spPr>
          <a:xfrm>
            <a:off x="8959310" y="1690307"/>
            <a:ext cx="331788" cy="26809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2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C</a:t>
            </a:r>
            <a:endParaRPr lang="en-US" altLang="zh-CN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BD.11_2#49788b2c4.choices?vop=1&amp;pid=89d438cba&amp;color=0,0,0&amp;bbb=1"/>
              <p:cNvSpPr/>
              <p:nvPr/>
            </p:nvSpPr>
            <p:spPr>
              <a:xfrm>
                <a:off x="832104" y="1988503"/>
                <a:ext cx="10533888" cy="14179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9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使两物体的质量各减少一半，距离不变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使其中一个物体的质量减小到原来的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，距离不变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使两物体间的距离和质量都减小为原来的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27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使两物体间的距离增大为原来的2倍，质量不变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4" name="QC_5_BD.11_2#49788b2c4.choices?vop=1&amp;pid=89d438cba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988503"/>
                <a:ext cx="10533888" cy="1417955"/>
              </a:xfrm>
              <a:prstGeom prst="rect">
                <a:avLst/>
              </a:prstGeom>
              <a:blipFill>
                <a:blip r:embed="rId4"/>
                <a:stretch>
                  <a:fillRect l="-1389" t="-1717" b="-987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AS.13_1#49788b2c4?vop=1&amp;pid=89d438cba&amp;color=0,0,0&amp;bbb=1&amp;hb=1"/>
              <p:cNvSpPr/>
              <p:nvPr/>
            </p:nvSpPr>
            <p:spPr>
              <a:xfrm>
                <a:off x="832104" y="3408871"/>
                <a:ext cx="10533888" cy="23069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9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【解析】根据万有引力的公式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𝐺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𝑚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𝑚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𝑟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可知，两物体的质量各减少一半，距离不变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，两物体间的万有引</a:t>
                </a:r>
              </a:p>
              <a:p>
                <a:pPr latinLnBrk="1">
                  <a:lnSpc>
                    <a:spcPts val="39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力减小到原来的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，故A正确；使其中一个物体的质量减小到原来的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，距离不变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，两物体之间的万有引力</a:t>
                </a:r>
              </a:p>
              <a:p>
                <a:pPr latinLnBrk="1">
                  <a:lnSpc>
                    <a:spcPts val="39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将减小为原来的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，故B正确；使两物体间的距离和质量都减小为原来的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，两物体间的万有引力不变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</a:t>
                </a:r>
              </a:p>
              <a:p>
                <a:pPr latinLnBrk="1">
                  <a:lnSpc>
                    <a:spcPts val="39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错误；使两物体间的距离增大为原来的2倍，质量不变，两物体之间的万有引力将减小为原来的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故D</a:t>
                </a:r>
              </a:p>
              <a:p>
                <a:pPr latinLnBrk="1">
                  <a:lnSpc>
                    <a:spcPts val="28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正确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5" name="QC_5_AS.13_1#49788b2c4?vop=1&amp;pid=89d438cba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408871"/>
                <a:ext cx="10533888" cy="2306955"/>
              </a:xfrm>
              <a:prstGeom prst="rect">
                <a:avLst/>
              </a:prstGeom>
              <a:blipFill>
                <a:blip r:embed="rId5"/>
                <a:stretch>
                  <a:fillRect l="-1389" r="-1215" b="-606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14_1#2d918e85e?vop=1&amp;pid=89d438cba&amp;color=0,0,0&amp;bt=1&amp;bbb=1&amp;hb=1"/>
              <p:cNvSpPr/>
              <p:nvPr/>
            </p:nvSpPr>
            <p:spPr>
              <a:xfrm>
                <a:off x="832104" y="1512000"/>
                <a:ext cx="10533888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5.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多选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）哈雷彗星的公转轨道可看作较扁的椭圆.其在近日点到太阳中心的距离为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，线速度大小为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加速度大小为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；在远日点到太阳中心的距离为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，线速度大小为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，加速度大小为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5_BD.14_1#2d918e85e?vop=1&amp;pid=89d438cba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770255"/>
              </a:xfrm>
              <a:prstGeom prst="rect">
                <a:avLst/>
              </a:prstGeom>
              <a:blipFill>
                <a:blip r:embed="rId3"/>
                <a:stretch>
                  <a:fillRect l="-1389" r="-2083" b="-1904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15_1#2d918e85e.bracket?vop=1&amp;pid=89d438cba&amp;color=0,0,0&amp;vpa=5&amp;bbb=1"/>
          <p:cNvSpPr/>
          <p:nvPr/>
        </p:nvSpPr>
        <p:spPr>
          <a:xfrm>
            <a:off x="10148792" y="1917765"/>
            <a:ext cx="4968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AD</a:t>
            </a:r>
            <a:endParaRPr lang="en-US" altLang="zh-CN" dirty="0"/>
          </a:p>
        </p:txBody>
      </p:sp>
      <p:pic>
        <p:nvPicPr>
          <p:cNvPr id="4" name="QC_5_BD.14_2#2d918e85e?vop=1&amp;pid=89d438cba&amp;color=0,0,0&amp;tib=255,255,255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64024" y="2410017"/>
            <a:ext cx="2670048" cy="868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BD.14_3#2d918e85e.choices?vop=1&amp;pid=89d438cba&amp;color=0,0,0&amp;bbb=1"/>
              <p:cNvSpPr/>
              <p:nvPr/>
            </p:nvSpPr>
            <p:spPr>
              <a:xfrm>
                <a:off x="832104" y="3413317"/>
                <a:ext cx="10533888" cy="5334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200"/>
                  </a:lnSpc>
                  <a:tabLst>
                    <a:tab pos="2731897" algn="l"/>
                    <a:tab pos="5438394" algn="l"/>
                    <a:tab pos="8081391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𝑟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𝑟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𝑟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𝑟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C_5_BD.14_3#2d918e85e.choices?vop=1&amp;pid=89d438cba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413317"/>
                <a:ext cx="10533888" cy="533400"/>
              </a:xfrm>
              <a:prstGeom prst="rect">
                <a:avLst/>
              </a:prstGeom>
              <a:blipFill>
                <a:blip r:embed="rId5"/>
                <a:stretch>
                  <a:fillRect l="-1389" b="-689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5_AS.16_1#2d918e85e?vop=1&amp;pid=89d438cba&amp;color=0,0,0&amp;bbb=1&amp;hb=1"/>
              <p:cNvSpPr/>
              <p:nvPr/>
            </p:nvSpPr>
            <p:spPr>
              <a:xfrm>
                <a:off x="832104" y="3946717"/>
                <a:ext cx="10533888" cy="14351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【解析】根据开普勒第二定律可知，彗星在近日点的速度大于其在远日点的速度，即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，故A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正确，</a:t>
                </a:r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错误；在近日点，根据牛顿第二定律有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𝐺𝑀𝑚</m:t>
                        </m:r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𝑟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，在远日点，根据牛顿第二定律有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𝐺𝑀𝑚</m:t>
                        </m:r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𝑟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，联立</a:t>
                </a:r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𝑟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𝑟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  <m:sup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，故C错误，D正确.</a:t>
                </a:r>
                <a:endParaRPr lang="en-US" altLang="zh-CN" dirty="0"/>
              </a:p>
            </p:txBody>
          </p:sp>
        </mc:Choice>
        <mc:Fallback>
          <p:sp>
            <p:nvSpPr>
              <p:cNvPr id="6" name="QC_5_AS.16_1#2d918e85e?vop=1&amp;pid=89d438cba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946717"/>
                <a:ext cx="10533888" cy="1435100"/>
              </a:xfrm>
              <a:prstGeom prst="rect">
                <a:avLst/>
              </a:prstGeom>
              <a:blipFill>
                <a:blip r:embed="rId6"/>
                <a:stretch>
                  <a:fillRect l="-1389" r="-1273" b="-254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6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17_1#72039f3d0?vop=1&amp;pid=89d438cba&amp;color=0,0,0&amp;bt=1&amp;bbb=1&amp;hb=1"/>
              <p:cNvSpPr/>
              <p:nvPr/>
            </p:nvSpPr>
            <p:spPr>
              <a:xfrm>
                <a:off x="832104" y="1508761"/>
                <a:ext cx="10533888" cy="13893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6.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如图所示，三个质量均为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的球分别位于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圆环、半圆环和完整圆环的圆心，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圆环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、半圆环分别是由与</a:t>
                </a:r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丙图中相同的完整圆环截去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和一半所得，环的粗细忽略不计，若图甲中环对球的万有引力大小为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，则图</a:t>
                </a:r>
              </a:p>
              <a:p>
                <a:pPr latinLnBrk="1">
                  <a:lnSpc>
                    <a:spcPts val="28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乙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图丙中环对球的万有引力大小分别为(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5_BD.17_1#72039f3d0?vop=1&amp;pid=89d438cba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1"/>
                <a:ext cx="10533888" cy="1389380"/>
              </a:xfrm>
              <a:prstGeom prst="rect">
                <a:avLst/>
              </a:prstGeom>
              <a:blipFill>
                <a:blip r:embed="rId3"/>
                <a:stretch>
                  <a:fillRect l="-1389" r="-1505" b="-1057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18_1#72039f3d0.bracket?vop=1&amp;pid=89d438cba&amp;color=0,0,0&amp;vpa=6"/>
          <p:cNvSpPr/>
          <p:nvPr/>
        </p:nvSpPr>
        <p:spPr>
          <a:xfrm>
            <a:off x="5130260" y="2560384"/>
            <a:ext cx="331788" cy="32524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8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B</a:t>
            </a:r>
            <a:endParaRPr lang="en-US" altLang="zh-CN" dirty="0"/>
          </a:p>
        </p:txBody>
      </p:sp>
      <p:pic>
        <p:nvPicPr>
          <p:cNvPr id="4" name="QC_5_BD.17_3#72039f3d0?iti=1&amp;htil=1&amp;vop=1&amp;pid=89d438cba&amp;color=0,0,0&amp;tib=255,255,255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249424" y="3037522"/>
            <a:ext cx="658368" cy="658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5" name="QC_5_BD.17_4#72039f3d0?iti=2&amp;htil=1&amp;vop=1&amp;pid=89d438cba&amp;color=0,0,0&amp;tib=255,255,255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788152" y="3320986"/>
            <a:ext cx="621792" cy="374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6" name="QC_5_BD.17_5#72039f3d0?iti=3&amp;htil=1&amp;vop=1&amp;pid=89d438cba&amp;color=0,0,0&amp;tib=255,255,255" descr="preencoded.pn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281160" y="3037522"/>
            <a:ext cx="658368" cy="658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7" name="QC_5_BD.17_6#72039f3d0?iti=1&amp;htil=1&amp;vop=1&amp;pid=89d438cba&amp;color=0,0,0"/>
          <p:cNvSpPr/>
          <p:nvPr/>
        </p:nvSpPr>
        <p:spPr>
          <a:xfrm>
            <a:off x="2438114" y="3822890"/>
            <a:ext cx="280987" cy="340932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370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甲</a:t>
            </a:r>
            <a:endParaRPr lang="en-US" altLang="zh-CN" sz="1800" dirty="0"/>
          </a:p>
        </p:txBody>
      </p:sp>
      <p:sp>
        <p:nvSpPr>
          <p:cNvPr id="8" name="QC_5_BD.17_7#72039f3d0?iti=2&amp;htil=1&amp;vop=1&amp;pid=89d438cba&amp;color=0,0,0"/>
          <p:cNvSpPr/>
          <p:nvPr/>
        </p:nvSpPr>
        <p:spPr>
          <a:xfrm>
            <a:off x="5958555" y="3822890"/>
            <a:ext cx="280987" cy="340932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370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乙</a:t>
            </a:r>
            <a:endParaRPr lang="en-US" altLang="zh-CN" sz="1800" dirty="0"/>
          </a:p>
        </p:txBody>
      </p:sp>
      <p:sp>
        <p:nvSpPr>
          <p:cNvPr id="9" name="QC_5_BD.17_8#72039f3d0?iti=3&amp;htil=1&amp;vop=1&amp;pid=89d438cba&amp;color=0,0,0"/>
          <p:cNvSpPr/>
          <p:nvPr/>
        </p:nvSpPr>
        <p:spPr>
          <a:xfrm>
            <a:off x="9469851" y="3822890"/>
            <a:ext cx="280987" cy="340932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370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丙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QC_5_BD.17_9#72039f3d0.choices?vop=1&amp;pid=89d438cba&amp;color=0,0,0&amp;bbb=1"/>
              <p:cNvSpPr/>
              <p:nvPr/>
            </p:nvSpPr>
            <p:spPr>
              <a:xfrm>
                <a:off x="832104" y="4167822"/>
                <a:ext cx="10533888" cy="48787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100"/>
                  </a:lnSpc>
                  <a:tabLst>
                    <a:tab pos="3052572" algn="l"/>
                    <a:tab pos="5647944" algn="l"/>
                    <a:tab pos="8116316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</m:rad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</m:rad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</m:rad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</m:oMath>
                </a14:m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，0</a:t>
                </a:r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</m:oMath>
                </a14:m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，0</a:t>
                </a:r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10" name="QC_5_BD.17_9#72039f3d0.choices?vop=1&amp;pid=89d438cba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4167822"/>
                <a:ext cx="10533888" cy="487871"/>
              </a:xfrm>
              <a:prstGeom prst="rect">
                <a:avLst/>
              </a:prstGeom>
              <a:blipFill>
                <a:blip r:embed="rId7"/>
                <a:stretch>
                  <a:fillRect l="-1389" b="-1625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QC_5_AS.19_1#72039f3d0?vop=1&amp;pid=89d438cba&amp;color=0,0,0&amp;bbb=1&amp;hb=1"/>
              <p:cNvSpPr/>
              <p:nvPr/>
            </p:nvSpPr>
            <p:spPr>
              <a:xfrm>
                <a:off x="832104" y="4666361"/>
                <a:ext cx="10533888" cy="144424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【解析】将题图甲中的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圆环分成3个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圆环，则由对称性可知，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圆环对球的万有引力大小等于其中的一个</a:t>
                </a:r>
              </a:p>
              <a:p>
                <a:pPr latinLnBrk="1">
                  <a:lnSpc>
                    <a:spcPts val="42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圆环对球的引力大小，则每个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圆环对球的万有引力大小均为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，则题图乙中半圆环对球的万有引力大小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𝐹</m:t>
                        </m:r>
                      </m:e>
                      <m:sub>
                        <m:r>
                          <a:rPr lang="en-US" altLang="zh-CN" baseline="-10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乙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𝐹</m:t>
                            </m:r>
                          </m:e>
                          <m:sup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sSup>
                          <m:sSup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𝐹</m:t>
                            </m:r>
                          </m:e>
                          <m:sup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e>
                    </m:rad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</m:rad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，题图丙中由对称性可知，整个圆环对球的万有引力大小为零，B正确.</a:t>
                </a:r>
                <a:endParaRPr lang="en-US" altLang="zh-CN" dirty="0"/>
              </a:p>
            </p:txBody>
          </p:sp>
        </mc:Choice>
        <mc:Fallback>
          <p:sp>
            <p:nvSpPr>
              <p:cNvPr id="11" name="QC_5_AS.19_1#72039f3d0?vop=1&amp;pid=89d438cba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4666361"/>
                <a:ext cx="10533888" cy="1444244"/>
              </a:xfrm>
              <a:prstGeom prst="rect">
                <a:avLst/>
              </a:prstGeom>
              <a:blipFill>
                <a:blip r:embed="rId8"/>
                <a:stretch>
                  <a:fillRect l="-1389" r="-1042" b="-970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11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1242</Words>
  <Application>Microsoft Office PowerPoint</Application>
  <PresentationFormat>宽屏</PresentationFormat>
  <Paragraphs>150</Paragraphs>
  <Slides>17</Slides>
  <Notes>17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24" baseType="lpstr">
      <vt:lpstr>Arial (正文)</vt:lpstr>
      <vt:lpstr>SimHei</vt:lpstr>
      <vt:lpstr>SimSun</vt:lpstr>
      <vt:lpstr>微软雅黑</vt:lpstr>
      <vt:lpstr>Arial</vt:lpstr>
      <vt:lpstr>Cambria Math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Administrator</cp:lastModifiedBy>
  <cp:revision>2</cp:revision>
  <dcterms:created xsi:type="dcterms:W3CDTF">2025-10-29T06:15:01Z</dcterms:created>
  <dcterms:modified xsi:type="dcterms:W3CDTF">2025-10-29T06:18:46Z</dcterms:modified>
  <cp:category/>
  <cp:contentStatus/>
</cp:coreProperties>
</file>